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66" r:id="rId2"/>
    <p:sldId id="467" r:id="rId3"/>
    <p:sldId id="474" r:id="rId4"/>
    <p:sldId id="460" r:id="rId5"/>
    <p:sldId id="461" r:id="rId6"/>
    <p:sldId id="470" r:id="rId7"/>
    <p:sldId id="471" r:id="rId8"/>
    <p:sldId id="473" r:id="rId9"/>
    <p:sldId id="469" r:id="rId10"/>
    <p:sldId id="472" r:id="rId11"/>
    <p:sldId id="462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2A"/>
    <a:srgbClr val="283583"/>
    <a:srgbClr val="6B6B6B"/>
    <a:srgbClr val="4FAFB3"/>
    <a:srgbClr val="529FD8"/>
    <a:srgbClr val="DEDEDE"/>
    <a:srgbClr val="459966"/>
    <a:srgbClr val="71309D"/>
    <a:srgbClr val="FFC32D"/>
    <a:srgbClr val="334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394" autoAdjust="0"/>
  </p:normalViewPr>
  <p:slideViewPr>
    <p:cSldViewPr snapToGrid="0" snapToObjects="1">
      <p:cViewPr varScale="1">
        <p:scale>
          <a:sx n="110" d="100"/>
          <a:sy n="110" d="100"/>
        </p:scale>
        <p:origin x="-1086" y="-9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9675060029679"/>
          <c:y val="8.7944413900412743E-2"/>
          <c:w val="0.71688578249696644"/>
          <c:h val="0.790688136608875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8358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10-48E4-92A0-40FDF20AE805}"/>
              </c:ext>
            </c:extLst>
          </c:dPt>
          <c:dPt>
            <c:idx val="1"/>
            <c:bubble3D val="0"/>
            <c:spPr>
              <a:solidFill>
                <a:srgbClr val="E3002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10-48E4-92A0-40FDF20AE805}"/>
              </c:ext>
            </c:extLst>
          </c:dPt>
          <c:dPt>
            <c:idx val="2"/>
            <c:bubble3D val="0"/>
            <c:spPr>
              <a:solidFill>
                <a:srgbClr val="FFC32D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10-48E4-92A0-40FDF20AE805}"/>
              </c:ext>
            </c:extLst>
          </c:dPt>
          <c:dLbls>
            <c:dLbl>
              <c:idx val="0"/>
              <c:layout>
                <c:manualLayout>
                  <c:x val="-0.16661602730157821"/>
                  <c:y val="1.95406675352346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rgbClr val="2835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4000" baseline="0" dirty="0">
                        <a:solidFill>
                          <a:srgbClr val="283583"/>
                        </a:solidFill>
                      </a:rPr>
                      <a:t>129</a:t>
                    </a:r>
                    <a:endParaRPr lang="en-US" baseline="0" dirty="0">
                      <a:solidFill>
                        <a:srgbClr val="28358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0-48E4-92A0-40FDF20AE805}"/>
                </c:ext>
              </c:extLst>
            </c:dLbl>
            <c:dLbl>
              <c:idx val="1"/>
              <c:layout>
                <c:manualLayout>
                  <c:x val="4.6059344227246689E-2"/>
                  <c:y val="0.258746920886919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rgbClr val="E1002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4000" baseline="0" dirty="0">
                        <a:solidFill>
                          <a:srgbClr val="E3002A"/>
                        </a:solidFill>
                      </a:rPr>
                      <a:t>291</a:t>
                    </a:r>
                    <a:endParaRPr lang="en-US" baseline="0" dirty="0">
                      <a:solidFill>
                        <a:srgbClr val="E3002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0-48E4-92A0-40FDF20AE805}"/>
                </c:ext>
              </c:extLst>
            </c:dLbl>
            <c:dLbl>
              <c:idx val="2"/>
              <c:layout>
                <c:manualLayout>
                  <c:x val="-0.13381436260109841"/>
                  <c:y val="1.83098674877352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rgbClr val="FFC32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4000" baseline="0" dirty="0">
                        <a:solidFill>
                          <a:srgbClr val="FFC32D"/>
                        </a:solidFill>
                      </a:rPr>
                      <a:t>124</a:t>
                    </a:r>
                    <a:endParaRPr lang="en-US" baseline="0" dirty="0">
                      <a:solidFill>
                        <a:srgbClr val="FFC32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10-48E4-92A0-40FDF20AE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Продовольственные товары</c:v>
                </c:pt>
                <c:pt idx="1">
                  <c:v>Непродовольственные товары</c:v>
                </c:pt>
                <c:pt idx="2">
                  <c:v>Услуги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128</c:v>
                </c:pt>
                <c:pt idx="1">
                  <c:v>268</c:v>
                </c:pt>
                <c:pt idx="2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10-48E4-92A0-40FDF20AE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8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08661249103771"/>
          <c:y val="0.14986529105097332"/>
          <c:w val="0.44116479064310155"/>
          <c:h val="0.63165296132104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6"/>
          <c:dPt>
            <c:idx val="0"/>
            <c:bubble3D val="0"/>
            <c:explosion val="14"/>
            <c:spPr>
              <a:solidFill>
                <a:srgbClr val="283583"/>
              </a:solidFill>
              <a:ln>
                <a:solidFill>
                  <a:srgbClr val="283583"/>
                </a:solidFill>
              </a:ln>
            </c:spPr>
          </c:dPt>
          <c:dPt>
            <c:idx val="1"/>
            <c:bubble3D val="0"/>
            <c:spPr>
              <a:solidFill>
                <a:srgbClr val="E3002A"/>
              </a:solidFill>
            </c:spPr>
          </c:dPt>
          <c:dPt>
            <c:idx val="2"/>
            <c:bubble3D val="0"/>
            <c:spPr>
              <a:solidFill>
                <a:srgbClr val="4FAFB3"/>
              </a:solidFill>
            </c:spPr>
          </c:dPt>
          <c:dPt>
            <c:idx val="3"/>
            <c:bubble3D val="0"/>
            <c:spPr>
              <a:solidFill>
                <a:srgbClr val="E3002A"/>
              </a:solidFill>
            </c:spPr>
          </c:dPt>
          <c:dPt>
            <c:idx val="4"/>
            <c:bubble3D val="0"/>
            <c:spPr>
              <a:solidFill>
                <a:srgbClr val="71309D"/>
              </a:solidFill>
            </c:spPr>
          </c:dPt>
          <c:dPt>
            <c:idx val="5"/>
            <c:bubble3D val="0"/>
            <c:spPr>
              <a:solidFill>
                <a:srgbClr val="459966"/>
              </a:solidFill>
            </c:spPr>
          </c:dPt>
          <c:dPt>
            <c:idx val="6"/>
            <c:bubble3D val="0"/>
            <c:spPr>
              <a:solidFill>
                <a:srgbClr val="529FD8"/>
              </a:solidFill>
            </c:spPr>
          </c:dPt>
          <c:dPt>
            <c:idx val="7"/>
            <c:bubble3D val="0"/>
            <c:spPr>
              <a:solidFill>
                <a:srgbClr val="6B6B6B"/>
              </a:solidFill>
            </c:spPr>
          </c:dPt>
          <c:dLbls>
            <c:dLbl>
              <c:idx val="0"/>
              <c:layout>
                <c:manualLayout>
                  <c:x val="-2.0867418498412449E-2"/>
                  <c:y val="-2.9873413925134711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 smtClean="0">
                        <a:solidFill>
                          <a:srgbClr val="E3002A"/>
                        </a:solidFill>
                      </a:rPr>
                      <a:t>14,8</a:t>
                    </a:r>
                    <a:endParaRPr lang="en-US" baseline="0" dirty="0">
                      <a:solidFill>
                        <a:srgbClr val="28358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677632888631374E-2"/>
                  <c:y val="-5.6181570720042285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 smtClean="0">
                        <a:solidFill>
                          <a:srgbClr val="E3002A"/>
                        </a:solidFill>
                      </a:rPr>
                      <a:t>85,2</a:t>
                    </a:r>
                    <a:endParaRPr lang="en-US" baseline="0" dirty="0">
                      <a:solidFill>
                        <a:srgbClr val="FFC32D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898269316551457E-3"/>
                  <c:y val="-1.02660197596906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smtClean="0">
                        <a:solidFill>
                          <a:srgbClr val="E3002A"/>
                        </a:solidFill>
                      </a:rPr>
                      <a:t>6</a:t>
                    </a:r>
                    <a:r>
                      <a:rPr lang="ru-RU" sz="1400" b="1" i="0" baseline="0" smtClean="0">
                        <a:solidFill>
                          <a:srgbClr val="E3002A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4FAFB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9499518657909445E-3"/>
                  <c:y val="2.508255975793578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smtClean="0">
                        <a:solidFill>
                          <a:srgbClr val="E3002A"/>
                        </a:solidFill>
                      </a:rPr>
                      <a:t>9</a:t>
                    </a:r>
                    <a:r>
                      <a:rPr lang="ru-RU" sz="1400" b="1" i="0" baseline="0" smtClean="0">
                        <a:solidFill>
                          <a:srgbClr val="E3002A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E3002A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0989192665135928E-3"/>
                  <c:y val="8.794710843681174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dirty="0" smtClean="0">
                        <a:solidFill>
                          <a:srgbClr val="E3002A"/>
                        </a:solidFill>
                      </a:rPr>
                      <a:t>7</a:t>
                    </a:r>
                    <a:r>
                      <a:rPr lang="ru-RU" sz="1400" b="1" i="0" baseline="0" dirty="0" smtClean="0">
                        <a:solidFill>
                          <a:srgbClr val="E3002A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71309D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9378532908874339E-3"/>
                  <c:y val="1.344838196203972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smtClean="0">
                        <a:solidFill>
                          <a:srgbClr val="E3002A"/>
                        </a:solidFill>
                      </a:rPr>
                      <a:t>6</a:t>
                    </a:r>
                    <a:r>
                      <a:rPr lang="ru-RU" sz="1400" b="1" i="0" baseline="0" smtClean="0">
                        <a:solidFill>
                          <a:srgbClr val="E3002A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45996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2880064601762267E-3"/>
                  <c:y val="2.19335978503916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smtClean="0">
                        <a:solidFill>
                          <a:srgbClr val="E3002A"/>
                        </a:solidFill>
                      </a:rPr>
                      <a:t>9</a:t>
                    </a:r>
                    <a:r>
                      <a:rPr lang="ru-RU" sz="1400" b="1" i="0" baseline="0" smtClean="0">
                        <a:solidFill>
                          <a:srgbClr val="E3002A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529FD8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2466343147113213E-3"/>
                  <c:y val="-2.666308065363557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smtClean="0">
                        <a:solidFill>
                          <a:srgbClr val="E3002A"/>
                        </a:solidFill>
                      </a:rPr>
                      <a:t>37</a:t>
                    </a:r>
                    <a:r>
                      <a:rPr lang="ru-RU" sz="1400" b="1" i="0" baseline="0" smtClean="0">
                        <a:solidFill>
                          <a:srgbClr val="E3002A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6B6B6B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0" baseline="0">
                    <a:solidFill>
                      <a:srgbClr val="E3002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онлайн наблюдение</c:v>
                </c:pt>
                <c:pt idx="1">
                  <c:v>посещение магазинов и организаций сферы услуг</c:v>
                </c:pt>
              </c:strCache>
            </c:strRef>
          </c:cat>
          <c:val>
            <c:numRef>
              <c:f>Лист1!$B$2:$B$3</c:f>
              <c:numCache>
                <c:formatCode>0\,0</c:formatCode>
                <c:ptCount val="2"/>
                <c:pt idx="0">
                  <c:v>14.8</c:v>
                </c:pt>
                <c:pt idx="1">
                  <c:v>85.2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 algn="just">
            <a:defRPr sz="1100" b="1" i="0" baseline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9675060029679"/>
          <c:y val="8.7944413900412743E-2"/>
          <c:w val="0.71688578249696644"/>
          <c:h val="0.7906881366088751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00852387312907E-2"/>
          <c:y val="0.21887230751333217"/>
          <c:w val="0.44116479064310155"/>
          <c:h val="0.63165296132104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</c:v>
                </c:pt>
              </c:strCache>
            </c:strRef>
          </c:tx>
          <c:dPt>
            <c:idx val="0"/>
            <c:bubble3D val="0"/>
            <c:spPr>
              <a:solidFill>
                <a:srgbClr val="283583"/>
              </a:solidFill>
              <a:ln>
                <a:solidFill>
                  <a:srgbClr val="283583"/>
                </a:solidFill>
              </a:ln>
            </c:spPr>
          </c:dPt>
          <c:dPt>
            <c:idx val="1"/>
            <c:bubble3D val="0"/>
            <c:spPr>
              <a:solidFill>
                <a:srgbClr val="FFC32D"/>
              </a:solidFill>
            </c:spPr>
          </c:dPt>
          <c:dPt>
            <c:idx val="2"/>
            <c:bubble3D val="0"/>
            <c:spPr>
              <a:solidFill>
                <a:srgbClr val="4FAFB3"/>
              </a:solidFill>
            </c:spPr>
          </c:dPt>
          <c:dPt>
            <c:idx val="3"/>
            <c:bubble3D val="0"/>
            <c:spPr>
              <a:solidFill>
                <a:srgbClr val="E3002A"/>
              </a:solidFill>
            </c:spPr>
          </c:dPt>
          <c:dPt>
            <c:idx val="4"/>
            <c:bubble3D val="0"/>
            <c:spPr>
              <a:solidFill>
                <a:srgbClr val="71309D"/>
              </a:solidFill>
            </c:spPr>
          </c:dPt>
          <c:dPt>
            <c:idx val="5"/>
            <c:bubble3D val="0"/>
            <c:spPr>
              <a:solidFill>
                <a:srgbClr val="459966"/>
              </a:solidFill>
            </c:spPr>
          </c:dPt>
          <c:dPt>
            <c:idx val="6"/>
            <c:bubble3D val="0"/>
            <c:spPr>
              <a:solidFill>
                <a:srgbClr val="529FD8"/>
              </a:solidFill>
            </c:spPr>
          </c:dPt>
          <c:dPt>
            <c:idx val="7"/>
            <c:bubble3D val="0"/>
            <c:spPr>
              <a:solidFill>
                <a:srgbClr val="6B6B6B"/>
              </a:solidFill>
            </c:spPr>
          </c:dPt>
          <c:dLbls>
            <c:dLbl>
              <c:idx val="0"/>
              <c:layout>
                <c:manualLayout>
                  <c:x val="-2.0867418498412449E-2"/>
                  <c:y val="-2.9873413925134711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283583"/>
                        </a:solidFill>
                      </a:defRPr>
                    </a:pPr>
                    <a:r>
                      <a:rPr lang="en-US" sz="1400" b="1" i="0" baseline="0" smtClean="0">
                        <a:solidFill>
                          <a:srgbClr val="283583"/>
                        </a:solidFill>
                      </a:rPr>
                      <a:t>15</a:t>
                    </a:r>
                    <a:r>
                      <a:rPr lang="ru-RU" sz="1400" b="1" i="0" baseline="0" smtClean="0">
                        <a:solidFill>
                          <a:srgbClr val="283583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283583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2764624659254449E-3"/>
                  <c:y val="-6.037924090158506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dirty="0" smtClean="0">
                        <a:solidFill>
                          <a:srgbClr val="FFC32D"/>
                        </a:solidFill>
                      </a:rPr>
                      <a:t>11</a:t>
                    </a:r>
                    <a:r>
                      <a:rPr lang="ru-RU" sz="1400" b="1" i="0" baseline="0" dirty="0" smtClean="0">
                        <a:solidFill>
                          <a:srgbClr val="FFC32D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FFC32D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898269316551457E-3"/>
                  <c:y val="-1.0266019759690645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4FAFB3"/>
                        </a:solidFill>
                      </a:defRPr>
                    </a:pPr>
                    <a:r>
                      <a:rPr lang="en-US" sz="1400" b="1" i="0" baseline="0" smtClean="0">
                        <a:solidFill>
                          <a:srgbClr val="4FAFB3"/>
                        </a:solidFill>
                      </a:rPr>
                      <a:t>6</a:t>
                    </a:r>
                    <a:r>
                      <a:rPr lang="ru-RU" sz="1400" b="1" i="0" baseline="0" smtClean="0">
                        <a:solidFill>
                          <a:srgbClr val="4FAFB3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4FAFB3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9499518657909445E-3"/>
                  <c:y val="2.5082559757935788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E3002A"/>
                        </a:solidFill>
                      </a:defRPr>
                    </a:pPr>
                    <a:r>
                      <a:rPr lang="en-US" sz="1400" b="1" i="0" baseline="0" smtClean="0">
                        <a:solidFill>
                          <a:srgbClr val="E3002A"/>
                        </a:solidFill>
                      </a:rPr>
                      <a:t>9</a:t>
                    </a:r>
                    <a:r>
                      <a:rPr lang="ru-RU" sz="1400" b="1" i="0" baseline="0" smtClean="0">
                        <a:solidFill>
                          <a:srgbClr val="E3002A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E3002A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0989192665135928E-3"/>
                  <c:y val="8.7947108436811743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71309D"/>
                        </a:solidFill>
                      </a:defRPr>
                    </a:pPr>
                    <a:r>
                      <a:rPr lang="en-US" sz="1400" b="1" i="0" baseline="0" dirty="0" smtClean="0">
                        <a:solidFill>
                          <a:srgbClr val="71309D"/>
                        </a:solidFill>
                      </a:rPr>
                      <a:t>7</a:t>
                    </a:r>
                    <a:r>
                      <a:rPr lang="ru-RU" sz="1400" b="1" i="0" baseline="0" dirty="0" smtClean="0">
                        <a:solidFill>
                          <a:srgbClr val="71309D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71309D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9378532908874339E-3"/>
                  <c:y val="1.3448381962039728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459966"/>
                        </a:solidFill>
                      </a:defRPr>
                    </a:pPr>
                    <a:r>
                      <a:rPr lang="en-US" sz="1400" b="1" i="0" baseline="0" smtClean="0">
                        <a:solidFill>
                          <a:srgbClr val="459966"/>
                        </a:solidFill>
                      </a:rPr>
                      <a:t>6</a:t>
                    </a:r>
                    <a:r>
                      <a:rPr lang="ru-RU" sz="1400" b="1" i="0" baseline="0" smtClean="0">
                        <a:solidFill>
                          <a:srgbClr val="459966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459966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2880064601762267E-3"/>
                  <c:y val="2.19335978503916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529FD8"/>
                        </a:solidFill>
                      </a:defRPr>
                    </a:pPr>
                    <a:r>
                      <a:rPr lang="en-US" sz="1400" b="1" i="0" baseline="0" smtClean="0">
                        <a:solidFill>
                          <a:srgbClr val="529FD8"/>
                        </a:solidFill>
                      </a:rPr>
                      <a:t>9</a:t>
                    </a:r>
                    <a:r>
                      <a:rPr lang="ru-RU" sz="1400" b="1" i="0" baseline="0" smtClean="0">
                        <a:solidFill>
                          <a:srgbClr val="529FD8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529FD8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2466343147113213E-3"/>
                  <c:y val="-2.666308065363557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6B6B6B"/>
                        </a:solidFill>
                      </a:defRPr>
                    </a:pPr>
                    <a:r>
                      <a:rPr lang="en-US" sz="1400" b="1" i="0" baseline="0" smtClean="0">
                        <a:solidFill>
                          <a:srgbClr val="6B6B6B"/>
                        </a:solidFill>
                      </a:rPr>
                      <a:t>37</a:t>
                    </a:r>
                    <a:r>
                      <a:rPr lang="ru-RU" sz="1400" b="1" i="0" baseline="0" smtClean="0">
                        <a:solidFill>
                          <a:srgbClr val="6B6B6B"/>
                        </a:solidFill>
                      </a:rPr>
                      <a:t>,0</a:t>
                    </a:r>
                    <a:endParaRPr lang="en-US" baseline="0" dirty="0">
                      <a:solidFill>
                        <a:srgbClr val="6B6B6B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Электротовары и другие бытовые приборы</c:v>
                </c:pt>
                <c:pt idx="1">
                  <c:v>Медикаменты</c:v>
                </c:pt>
                <c:pt idx="2">
                  <c:v>Строительные материалы</c:v>
                </c:pt>
                <c:pt idx="3">
                  <c:v>Услуги связи</c:v>
                </c:pt>
                <c:pt idx="4">
                  <c:v>Услуги ЖКХ</c:v>
                </c:pt>
                <c:pt idx="5">
                  <c:v>Медицинские  услуги</c:v>
                </c:pt>
                <c:pt idx="6">
                  <c:v>Услуги гостиниц и прочих мест проживания</c:v>
                </c:pt>
                <c:pt idx="7">
                  <c:v>Прочие товары и услуги</c:v>
                </c:pt>
              </c:strCache>
            </c:strRef>
          </c:cat>
          <c:val>
            <c:numRef>
              <c:f>Лист1!$B$2:$B$9</c:f>
              <c:numCache>
                <c:formatCode>0\,0</c:formatCode>
                <c:ptCount val="8"/>
                <c:pt idx="0">
                  <c:v>15</c:v>
                </c:pt>
                <c:pt idx="1">
                  <c:v>11</c:v>
                </c:pt>
                <c:pt idx="2">
                  <c:v>6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1899916890678888"/>
          <c:y val="0.21794054364475923"/>
          <c:w val="0.47986756938423381"/>
          <c:h val="0.67702759419875203"/>
        </c:manualLayout>
      </c:layout>
      <c:overlay val="0"/>
      <c:txPr>
        <a:bodyPr/>
        <a:lstStyle/>
        <a:p>
          <a:pPr algn="just">
            <a:defRPr sz="1100" b="1" i="0" baseline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2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Основанием для проведения регистрации потребительских цен и тарифов является утвержденная приказом Росстата форма федерального статистического наблюдения №1-потрбительские цены «Бланк регистрации потребительских цен и тарифов на товары и услуги» с использованием мобильных устройств сбора данных и дальнейшей обработкой информации в программных средствах электронной обработки данных.</a:t>
            </a:r>
          </a:p>
          <a:p>
            <a:pPr indent="450000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Регистрируемая еженедельная ценовая информация должна фиксироваться в аналогичных с ежемесячной регистрацией объектах наблюдения. Если сроки обеих регистраций совпадают, то информация по отдельным организациям торговли и сферы услуг, полученная в ходе еженедельной регистрации включается в массив ежемесячной регистрации. </a:t>
            </a:r>
          </a:p>
          <a:p>
            <a:pPr indent="45000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5000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50000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Регистрации подлежит фактическая цена товара, в наблюдение включены товары отечественного и импортного производства.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5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171450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цен и их расчет: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каждый товар (услугу) специалистами регистрируется не менее 5 ценовых котировок.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средняя цена по товару (услуге) рассчитывается как среднее геометрическое значение.</a:t>
            </a:r>
          </a:p>
          <a:p>
            <a:pPr marL="342900" indent="-171450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Репрезентативность выборки:</a:t>
            </a:r>
          </a:p>
          <a:p>
            <a:pPr marL="34290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ценовые котировки  отбираются из имеющегося в продаже ассортимента товаров данного наименования с учетом регулярности наличия его в продаже и спроса населения.</a:t>
            </a:r>
          </a:p>
          <a:p>
            <a:pPr indent="450000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обеспечения сопоставимости:</a:t>
            </a:r>
          </a:p>
          <a:p>
            <a:pPr marL="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сопоставление товара (услуги) с конкретными качественными характеристиками в соответствии с его описанием;</a:t>
            </a:r>
          </a:p>
          <a:p>
            <a:pPr marL="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описание товара должно включать его название, страну- производитель, наименование торговой марки или фирмы-производителя, артикул, номер модели, расфасовку, размер, вид упаковки и другие характеристики.</a:t>
            </a:r>
          </a:p>
          <a:p>
            <a:pPr marL="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соблюдение непрерывности наблюдения в отобранных объектах и городах в течении, как минимум, года;</a:t>
            </a:r>
          </a:p>
          <a:p>
            <a:pPr marL="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приведение цен на товар в установленные единицы измерения;</a:t>
            </a:r>
          </a:p>
          <a:p>
            <a:pPr marL="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соблюдения равных интервалов времени между регистрациями цен ( для месячной - 28-31), (для еженедельной -7 дней).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50000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учета скидки:</a:t>
            </a:r>
          </a:p>
          <a:p>
            <a:pPr marL="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скидка доступна для всех категорий граждан;</a:t>
            </a:r>
          </a:p>
          <a:p>
            <a:pPr marL="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информация о скидки доступна покупателю при совершении покупки;</a:t>
            </a:r>
          </a:p>
          <a:p>
            <a:pPr marL="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товары (услуги) пользуются спросом;</a:t>
            </a:r>
          </a:p>
          <a:p>
            <a:pPr marL="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скидки действуют не менее недели.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95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Набор товаров и услуг, на основании которого рассчитывается ИПЦ, един для всех субъектов РФ и представляет собой разработанную Росстатом выборку групп товаров и услуг, наиболее часто потребляемых населением. Набор остается неизменен в течении определенного времени, не менее года. Такой набор состоит из продовольственных товаров, непродовольственных товаров и услуг. Количество товаров (услуг)-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представителей разное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субъектам РФ, в силу территориальных, национальных и инфраструктурных особенностей.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Допускается исключение из наблюдения товаров (услуг)-представителей в случае их систематического отсутствия на потребительском рынке обследуемых городов.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Товар-представитель (малая товарная группа)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совокупность однородных по своему потребительскому назначению конкретных товаров определенного вида, которые могут незначительно отличаться друг от друга.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Ценовая котировка</a:t>
            </a:r>
            <a:r>
              <a:rPr lang="ru-RU" sz="12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цена товара (услуги), имеющего конкретные потребительские свойства (наименование, производитель, вес, характерные особенности) и зарегистрированная в определенной организации торговли (услуг).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09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несколько источников информации о потребительских ценах: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 административные данные ФНС России – данные, получаемые  на основе контрольно-кассовой техники (ККТ)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 данные Государственной информационной системы маркировки товаров (ГИС МТ) в части маркированных товаров;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в) данные, получаемые просеиванием веб-страниц (веб-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скрейпингом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торговых организаций;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г) данные онлайн-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агрегаторов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(авиа и железнодорожных билетов, туроператоров, данные на услуги связи, ЖКХ, гостиниц и  др.);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д) данные, получаемые путем традиционной регистрации цен непосредственно с прилавков организаций.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применяются последние 3 источника данных.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09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l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2022 году</a:t>
            </a:r>
            <a:r>
              <a:rPr lang="ru-RU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доля данных по регистрации потребительских цен, получаемых с помощью  Веб-</a:t>
            </a:r>
            <a:r>
              <a:rPr lang="ru-RU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скрейпинга</a:t>
            </a:r>
            <a:r>
              <a:rPr lang="ru-RU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(регистрация цены предложения с сайтов магазинов) и  онлайн –</a:t>
            </a:r>
            <a:r>
              <a:rPr lang="ru-RU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агрегаторов</a:t>
            </a:r>
            <a:r>
              <a:rPr lang="ru-RU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2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(авиа и железнодорожных билетов, туроператоров, данные на услуги связи, ЖКХ, гостиниц и  др.) в общем количестве ценовых котировок занимает </a:t>
            </a:r>
            <a:r>
              <a:rPr lang="ru-RU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14,8   процентов. 85,2 процента ценовых котировок наблюдаются традиционным методом – непосредственно </a:t>
            </a:r>
            <a:r>
              <a:rPr lang="ru-RU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посещении магазинов и организаций сферы услуг.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21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Из</a:t>
            </a:r>
            <a:r>
              <a:rPr lang="ru-RU" baseline="0" dirty="0" smtClean="0"/>
              <a:t> них большую часть составляют электротовары и другие бытовые приборы (15,0%), медикаменты (11,0%), услуги связи и услуги гостиниц  и прочих мест проживания (по 9,0%), услуги ЖКХ (7,0%), медицинские услуги и строительные материалы (по 6,0%).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21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Начиная с апреля 2022 года началась работа в «Информационной системе по сбору «Больших данных»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из различных источников для использования их в расчете индекса потребительских цен и статистики торговли» (ИС БД). Сотрудники  отела статистики цен и финансов (специалисты, которые занимаются регистрацией цен) и отдела статистики рыночных услуг, труда, образования, науки и инноваций проверяли идентифицированную и классифицированную информацию из чеков контрольно-кассовой техники (ККТ) (данные получаемые от ФНС России), обработанную машинным методом (разметкой данных), тем самым обучая искусственный интеллект.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2023 года  планируется запустить аппаратно-программный комплекс (АПК) «Цены», включающий информационную систему все источники информации о потребительских ценах: данные получаемые на основе ККТ, использование ГИС Маркировки, веб-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скрейпинга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АПК РЦ для регистрации цен.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63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P60_KelchevskayaGR\AppData\Local\Microsoft\Windows\Temporary Internet Files\Content.Word\20200922_083731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99" y="2"/>
            <a:ext cx="8635401" cy="34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41" l="0" r="100000">
                        <a14:foregroundMark x1="53501" y1="75677" x2="53501" y2="75677"/>
                        <a14:foregroundMark x1="50180" y1="71731" x2="79232" y2="96349"/>
                        <a14:foregroundMark x1="37375" y1="70318" x2="49220" y2="99293"/>
                        <a14:foregroundMark x1="99600" y1="70318" x2="99800" y2="99706"/>
                        <a14:foregroundMark x1="42337" y1="71201" x2="57223" y2="99941"/>
                        <a14:foregroundMark x1="78351" y1="78269" x2="78351" y2="78269"/>
                        <a14:foregroundMark x1="70668" y1="72733" x2="85074" y2="97644"/>
                        <a14:backgroundMark x1="50260" y1="1355" x2="61865" y2="39105"/>
                        <a14:backgroundMark x1="38055" y1="5241" x2="53942" y2="36396"/>
                        <a14:backgroundMark x1="84714" y1="6243" x2="82633" y2="37456"/>
                        <a14:backgroundMark x1="92397" y1="29388" x2="96198" y2="44994"/>
                        <a14:backgroundMark x1="91757" y1="35925" x2="93077" y2="45936"/>
                        <a14:backgroundMark x1="77751" y1="9600" x2="71108" y2="37986"/>
                        <a14:backgroundMark x1="47659" y1="45760" x2="47219" y2="47585"/>
                        <a14:backgroundMark x1="36935" y1="70789" x2="38255" y2="74382"/>
                        <a14:backgroundMark x1="37455" y1="70789" x2="48980" y2="99588"/>
                        <a14:backgroundMark x1="89156" y1="35159" x2="91517" y2="47821"/>
                        <a14:backgroundMark x1="37295" y1="70554" x2="37455" y2="71201"/>
                        <a14:backgroundMark x1="36575" y1="71084" x2="37535" y2="70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2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68929" y="1187274"/>
            <a:ext cx="693168" cy="8129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671146" y="1998275"/>
            <a:ext cx="451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8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527409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2254470" y="2418202"/>
            <a:ext cx="368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</a:t>
            </a:r>
            <a:b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 ГОСУДАРСТВЕННОЙ СТАТИСТИКИ</a:t>
            </a:r>
            <a:b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7019859" y="1701621"/>
            <a:ext cx="4055327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2057953" y="1701621"/>
            <a:ext cx="4055327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1893329" y="2109456"/>
            <a:ext cx="438457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8740" y="3031459"/>
            <a:ext cx="3368418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7953" y="2245213"/>
            <a:ext cx="3898818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6855236" y="2044839"/>
            <a:ext cx="438457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80647" y="2966842"/>
            <a:ext cx="3368418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9860" y="2180596"/>
            <a:ext cx="3898818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58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08825" y="3310288"/>
            <a:ext cx="229663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56189" y="2446093"/>
            <a:ext cx="241240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3508866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3366738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6444725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6330449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9421841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9307566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503396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373247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51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9140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4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4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4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41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7" y="1155504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26528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5987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9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2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9" y="1289168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5987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70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4" y="1289168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2" y="1289167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7564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7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9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70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" y="3362956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70" y="3362956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125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3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7" y="1308389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7" y="105220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9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4694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baseline="0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baseline="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2" y="1705729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2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4411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</a:t>
            </a: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012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4848449" y="255182"/>
            <a:ext cx="714118" cy="6305107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760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1" y="1894304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9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81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3" y="539929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6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2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4" y="1777705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7" y="4146623"/>
            <a:ext cx="6096001" cy="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3" y="9024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2" y="5855919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9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2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4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6" y="5019115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31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2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2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9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9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2057952" y="1701621"/>
            <a:ext cx="3772832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1967619" y="2109456"/>
            <a:ext cx="3994188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8742" y="3031459"/>
            <a:ext cx="313377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7953" y="2245213"/>
            <a:ext cx="362722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6651255" y="1714967"/>
            <a:ext cx="3772832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6560922" y="2122802"/>
            <a:ext cx="3994188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2045" y="3044805"/>
            <a:ext cx="313377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1256" y="2258559"/>
            <a:ext cx="362722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449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71" r:id="rId4"/>
    <p:sldLayoutId id="2147483657" r:id="rId5"/>
    <p:sldLayoutId id="2147483660" r:id="rId6"/>
    <p:sldLayoutId id="2147483661" r:id="rId7"/>
    <p:sldLayoutId id="2147483665" r:id="rId8"/>
    <p:sldLayoutId id="2147483672" r:id="rId9"/>
    <p:sldLayoutId id="2147483673" r:id="rId10"/>
    <p:sldLayoutId id="2147483670" r:id="rId11"/>
    <p:sldLayoutId id="2147483667" r:id="rId12"/>
    <p:sldLayoutId id="2147483662" r:id="rId13"/>
    <p:sldLayoutId id="2147483649" r:id="rId14"/>
    <p:sldLayoutId id="2147483656" r:id="rId15"/>
    <p:sldLayoutId id="2147483653" r:id="rId16"/>
    <p:sldLayoutId id="2147483654" r:id="rId17"/>
    <p:sldLayoutId id="2147483655" r:id="rId18"/>
    <p:sldLayoutId id="2147483668" r:id="rId19"/>
    <p:sldLayoutId id="2147483669" r:id="rId20"/>
    <p:sldLayoutId id="2147483650" r:id="rId21"/>
    <p:sldLayoutId id="2147483651" r:id="rId22"/>
    <p:sldLayoutId id="214748367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30.sv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0731" y="3591838"/>
            <a:ext cx="7897091" cy="15881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spc="-50" dirty="0"/>
              <a:t>Использование </a:t>
            </a:r>
            <a:r>
              <a:rPr lang="ru-RU" sz="3600" spc="-50" dirty="0" err="1"/>
              <a:t>альтерантивных</a:t>
            </a:r>
            <a:r>
              <a:rPr lang="ru-RU" sz="3600" spc="-50" dirty="0"/>
              <a:t> источников информации </a:t>
            </a:r>
            <a:endParaRPr lang="ru-RU" sz="3600" spc="-50" dirty="0" smtClean="0"/>
          </a:p>
          <a:p>
            <a:pPr>
              <a:spcBef>
                <a:spcPts val="0"/>
              </a:spcBef>
            </a:pPr>
            <a:r>
              <a:rPr lang="ru-RU" sz="3600" spc="-50" dirty="0" smtClean="0"/>
              <a:t>при </a:t>
            </a:r>
            <a:r>
              <a:rPr lang="ru-RU" sz="3600" spc="-50" dirty="0"/>
              <a:t>расчете ИПЦ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4991" y="5412354"/>
            <a:ext cx="6286500" cy="916661"/>
          </a:xfrm>
        </p:spPr>
        <p:txBody>
          <a:bodyPr/>
          <a:lstStyle/>
          <a:p>
            <a:r>
              <a:rPr lang="ru-RU" dirty="0" smtClean="0">
                <a:solidFill>
                  <a:srgbClr val="E1002B"/>
                </a:solidFill>
              </a:rPr>
              <a:t>Начальник отдела статистики цен </a:t>
            </a:r>
          </a:p>
          <a:p>
            <a:r>
              <a:rPr lang="ru-RU" dirty="0" smtClean="0">
                <a:solidFill>
                  <a:srgbClr val="E1002B"/>
                </a:solidFill>
              </a:rPr>
              <a:t>и финансов Павлова О.А.</a:t>
            </a:r>
            <a:endParaRPr lang="ru-RU" dirty="0">
              <a:solidFill>
                <a:srgbClr val="E1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E45C744-A77C-4380-BCF5-4FC2BDC0C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780699"/>
              </p:ext>
            </p:extLst>
          </p:nvPr>
        </p:nvGraphicFramePr>
        <p:xfrm>
          <a:off x="3052916" y="1507040"/>
          <a:ext cx="4177228" cy="358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50085"/>
              </p:ext>
            </p:extLst>
          </p:nvPr>
        </p:nvGraphicFramePr>
        <p:xfrm>
          <a:off x="698741" y="1949570"/>
          <a:ext cx="9532188" cy="424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Текст 2"/>
          <p:cNvSpPr>
            <a:spLocks noGrp="1"/>
          </p:cNvSpPr>
          <p:nvPr>
            <p:ph type="body" sz="quarter" idx="10"/>
          </p:nvPr>
        </p:nvSpPr>
        <p:spPr>
          <a:xfrm>
            <a:off x="309475" y="691416"/>
            <a:ext cx="11249921" cy="964856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7.2 ОНЛАЙН НАБЛЮДЕНИЕ ЗА ПОТРЕБИТЕЛЬСКИМИ ЦЕНАМИ ПО ГРУППАМ ТОВАРОВ (УСЛУГ)</a:t>
            </a:r>
          </a:p>
          <a:p>
            <a:r>
              <a:rPr lang="ru-RU" sz="1800" cap="small" dirty="0">
                <a:solidFill>
                  <a:srgbClr val="283583"/>
                </a:solidFill>
              </a:rPr>
              <a:t>в процентах</a:t>
            </a:r>
            <a:endParaRPr lang="ru-RU" sz="1800" b="1"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4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C47D19-9B9F-44D3-BE90-C9D22348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5DE359-978A-4ECC-A047-B03F5BB04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9660" t="38964" r="24272" b="9126"/>
          <a:stretch/>
        </p:blipFill>
        <p:spPr>
          <a:xfrm>
            <a:off x="710214" y="1372297"/>
            <a:ext cx="10284357" cy="4375066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12BF25E9-C4C0-4A6C-8E77-C54E5065367A}"/>
              </a:ext>
            </a:extLst>
          </p:cNvPr>
          <p:cNvSpPr txBox="1">
            <a:spLocks/>
          </p:cNvSpPr>
          <p:nvPr/>
        </p:nvSpPr>
        <p:spPr>
          <a:xfrm>
            <a:off x="444622" y="688540"/>
            <a:ext cx="11346403" cy="5646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8. </a:t>
            </a:r>
            <a:r>
              <a:rPr lang="ru-RU" b="1" dirty="0" smtClean="0">
                <a:solidFill>
                  <a:srgbClr val="283583"/>
                </a:solidFill>
              </a:rPr>
              <a:t>АЛЬТЕРНАТИВНЫЕ</a:t>
            </a:r>
            <a:r>
              <a:rPr lang="ru-RU" b="1" dirty="0" smtClean="0"/>
              <a:t> ИСТОЧНИКИ ИНФОРМАЦИИ О ЦЕНАХ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447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541" y="1435100"/>
            <a:ext cx="4807510" cy="3987800"/>
          </a:xfrm>
        </p:spPr>
        <p:txBody>
          <a:bodyPr anchor="ctr" anchorCtr="0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3600" b="1" spc="-50" dirty="0"/>
              <a:t>Использование </a:t>
            </a:r>
            <a:r>
              <a:rPr lang="ru-RU" sz="3600" b="1" spc="-50" dirty="0" err="1"/>
              <a:t>альтернатиных</a:t>
            </a:r>
            <a:r>
              <a:rPr lang="ru-RU" sz="3600" b="1" spc="-50" dirty="0"/>
              <a:t> источников информации </a:t>
            </a:r>
            <a:endParaRPr lang="ru-RU" sz="3600" b="1" spc="-50" dirty="0" smtClean="0"/>
          </a:p>
          <a:p>
            <a:pPr>
              <a:spcBef>
                <a:spcPts val="0"/>
              </a:spcBef>
            </a:pPr>
            <a:r>
              <a:rPr lang="ru-RU" sz="3600" b="1" spc="-50" dirty="0" smtClean="0"/>
              <a:t>при </a:t>
            </a:r>
            <a:r>
              <a:rPr lang="ru-RU" sz="3600" b="1" spc="-50" dirty="0"/>
              <a:t>расчете ИПЦ</a:t>
            </a:r>
          </a:p>
          <a:p>
            <a:pPr>
              <a:spcBef>
                <a:spcPts val="0"/>
              </a:spcBef>
            </a:pPr>
            <a:endParaRPr lang="ru-RU" sz="2200" spc="-80" dirty="0"/>
          </a:p>
          <a:p>
            <a:pPr>
              <a:spcBef>
                <a:spcPts val="0"/>
              </a:spcBef>
            </a:pPr>
            <a:r>
              <a:rPr lang="ru-RU" sz="2200" b="1" spc="-80" dirty="0" err="1"/>
              <a:t>Псковстат</a:t>
            </a:r>
            <a:endParaRPr lang="ru-RU" sz="2200" b="1" spc="-80" dirty="0"/>
          </a:p>
          <a:p>
            <a:endParaRPr lang="ru-RU" sz="2400" spc="-50" dirty="0"/>
          </a:p>
          <a:p>
            <a:r>
              <a:rPr lang="ru-RU" sz="1800" spc="-50" dirty="0" smtClean="0">
                <a:solidFill>
                  <a:srgbClr val="FFFFFF"/>
                </a:solidFill>
              </a:rPr>
              <a:t>декабрь </a:t>
            </a:r>
            <a:r>
              <a:rPr lang="ru-RU" sz="1800" spc="-50" dirty="0">
                <a:solidFill>
                  <a:srgbClr val="FFFFFF"/>
                </a:solidFill>
              </a:rPr>
              <a:t>2022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936218" y="124707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943119" y="195172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935143" y="52479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691553" y="600891"/>
            <a:ext cx="5207180" cy="7232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spc="-3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МЕТОДОЛОГИЯ, РЕКОМЕНДАЦИИ И ДРУГИЕ ДОКУМЕНТЫ</a:t>
            </a:r>
          </a:p>
          <a:p>
            <a:endParaRPr lang="ru-RU" sz="900" spc="-2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67620C9-4150-4599-83C8-B408A1F83B91}"/>
              </a:ext>
            </a:extLst>
          </p:cNvPr>
          <p:cNvSpPr/>
          <p:nvPr/>
        </p:nvSpPr>
        <p:spPr>
          <a:xfrm>
            <a:off x="6691553" y="1335908"/>
            <a:ext cx="49323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B6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СБОРА ЦЕН И ТАРИФОВ НА ТОВАРЫ И УСЛУГИ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C3E7BC-796F-40E7-AD18-177422CE420B}"/>
              </a:ext>
            </a:extLst>
          </p:cNvPr>
          <p:cNvSpPr txBox="1"/>
          <p:nvPr/>
        </p:nvSpPr>
        <p:spPr>
          <a:xfrm>
            <a:off x="5936218" y="335364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1570" y="639502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41B81EEA-DF2A-1C47-9781-44818CAE4220}" type="slidenum">
              <a:rPr lang="ru-RU" sz="160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6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936218" y="269021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4BEE3-D65A-494D-8AA7-C968CEC87469}"/>
              </a:ext>
            </a:extLst>
          </p:cNvPr>
          <p:cNvSpPr/>
          <p:nvPr/>
        </p:nvSpPr>
        <p:spPr>
          <a:xfrm>
            <a:off x="6691553" y="2813321"/>
            <a:ext cx="5302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3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НАБОРА ТОВАРОВ (УСЛУГ)-ПРЕДСТАВИТЕЛЕЙ</a:t>
            </a:r>
            <a:endParaRPr lang="ru-RU" sz="16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0B4BEE3-D65A-494D-8AA7-C968CEC87469}"/>
              </a:ext>
            </a:extLst>
          </p:cNvPr>
          <p:cNvSpPr/>
          <p:nvPr/>
        </p:nvSpPr>
        <p:spPr>
          <a:xfrm>
            <a:off x="6691553" y="2166990"/>
            <a:ext cx="5302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К РЕГИСТРАЦИИ ЦЕН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0B4BEE3-D65A-494D-8AA7-C968CEC87469}"/>
              </a:ext>
            </a:extLst>
          </p:cNvPr>
          <p:cNvSpPr/>
          <p:nvPr/>
        </p:nvSpPr>
        <p:spPr>
          <a:xfrm>
            <a:off x="6691553" y="3538311"/>
            <a:ext cx="5302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ВЫБОРКИ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C3E7BC-796F-40E7-AD18-177422CE420B}"/>
              </a:ext>
            </a:extLst>
          </p:cNvPr>
          <p:cNvSpPr txBox="1"/>
          <p:nvPr/>
        </p:nvSpPr>
        <p:spPr>
          <a:xfrm>
            <a:off x="5943119" y="411025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0B4BEE3-D65A-494D-8AA7-C968CEC87469}"/>
              </a:ext>
            </a:extLst>
          </p:cNvPr>
          <p:cNvSpPr/>
          <p:nvPr/>
        </p:nvSpPr>
        <p:spPr>
          <a:xfrm>
            <a:off x="6698454" y="4184642"/>
            <a:ext cx="5302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 О ПОТРЕБИТЕЛЬСКИХ ЦЕНАХ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C3E7BC-796F-40E7-AD18-177422CE420B}"/>
              </a:ext>
            </a:extLst>
          </p:cNvPr>
          <p:cNvSpPr txBox="1"/>
          <p:nvPr/>
        </p:nvSpPr>
        <p:spPr>
          <a:xfrm>
            <a:off x="5943119" y="481986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9C3E7BC-796F-40E7-AD18-177422CE420B}"/>
              </a:ext>
            </a:extLst>
          </p:cNvPr>
          <p:cNvSpPr txBox="1"/>
          <p:nvPr/>
        </p:nvSpPr>
        <p:spPr>
          <a:xfrm>
            <a:off x="5943119" y="552774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0B4BEE3-D65A-494D-8AA7-C968CEC87469}"/>
              </a:ext>
            </a:extLst>
          </p:cNvPr>
          <p:cNvSpPr/>
          <p:nvPr/>
        </p:nvSpPr>
        <p:spPr>
          <a:xfrm>
            <a:off x="6690476" y="5589304"/>
            <a:ext cx="5302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B6B6B"/>
                </a:solidFill>
              </a:rPr>
              <a:t>АЛЬТЕРНАТИВНЫЕ</a:t>
            </a:r>
            <a:r>
              <a:rPr lang="ru-RU" sz="1600" b="1" dirty="0"/>
              <a:t> </a:t>
            </a:r>
            <a:r>
              <a:rPr lang="ru-RU" sz="16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r>
              <a:rPr lang="ru-RU" sz="1600" b="1" dirty="0" smtClean="0"/>
              <a:t> </a:t>
            </a:r>
            <a:r>
              <a:rPr lang="ru-RU" sz="16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</a:p>
          <a:p>
            <a:r>
              <a:rPr lang="ru-RU" sz="16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ЦЕНАХ</a:t>
            </a:r>
            <a:endParaRPr lang="ru-RU" sz="16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0B4BEE3-D65A-494D-8AA7-C968CEC87469}"/>
              </a:ext>
            </a:extLst>
          </p:cNvPr>
          <p:cNvSpPr/>
          <p:nvPr/>
        </p:nvSpPr>
        <p:spPr>
          <a:xfrm>
            <a:off x="6698453" y="4888911"/>
            <a:ext cx="5302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B6B6B"/>
                </a:solidFill>
              </a:rPr>
              <a:t>ОНЛАЙН НАБЛЮДЕНИЕ </a:t>
            </a:r>
            <a:endParaRPr lang="ru-RU" sz="1600" dirty="0" smtClean="0">
              <a:solidFill>
                <a:srgbClr val="6B6B6B"/>
              </a:solidFill>
            </a:endParaRPr>
          </a:p>
          <a:p>
            <a:r>
              <a:rPr lang="ru-RU" sz="1600" dirty="0" smtClean="0">
                <a:solidFill>
                  <a:srgbClr val="6B6B6B"/>
                </a:solidFill>
              </a:rPr>
              <a:t>ЗА </a:t>
            </a:r>
            <a:r>
              <a:rPr lang="ru-RU" sz="1600" dirty="0">
                <a:solidFill>
                  <a:srgbClr val="6B6B6B"/>
                </a:solidFill>
              </a:rPr>
              <a:t>ПОТРЕБИТЕЛЬСКИМИ ЦЕНАМИ</a:t>
            </a:r>
            <a:endParaRPr lang="ru-RU" sz="16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7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2" y="536139"/>
            <a:ext cx="11497996" cy="936897"/>
          </a:xfrm>
        </p:spPr>
        <p:txBody>
          <a:bodyPr/>
          <a:lstStyle/>
          <a:p>
            <a:r>
              <a:rPr lang="ru-RU" b="1" dirty="0">
                <a:solidFill>
                  <a:srgbClr val="283583"/>
                </a:solidFill>
              </a:rPr>
              <a:t>1.</a:t>
            </a:r>
            <a:r>
              <a:rPr lang="ru-RU" spc="-30" dirty="0">
                <a:solidFill>
                  <a:srgbClr val="283583"/>
                </a:solidFill>
              </a:rPr>
              <a:t> </a:t>
            </a:r>
            <a:r>
              <a:rPr lang="ru-RU" b="1" spc="-30" dirty="0">
                <a:solidFill>
                  <a:srgbClr val="283583"/>
                </a:solidFill>
              </a:rPr>
              <a:t>МЕТОДОЛОГИЯ, РЕКОМЕНДАЦИИ И ДРУГИЕ ДОКУМЕНТЫ</a:t>
            </a:r>
          </a:p>
          <a:p>
            <a:endParaRPr lang="ru-RU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4DC8211-EAE5-49F9-BFDE-0FD7C2FF8821}"/>
              </a:ext>
            </a:extLst>
          </p:cNvPr>
          <p:cNvGrpSpPr/>
          <p:nvPr/>
        </p:nvGrpSpPr>
        <p:grpSpPr>
          <a:xfrm>
            <a:off x="1439587" y="180474"/>
            <a:ext cx="10403788" cy="261367"/>
            <a:chOff x="1439587" y="3481958"/>
            <a:chExt cx="10403788" cy="261367"/>
          </a:xfrm>
        </p:grpSpPr>
        <p:sp>
          <p:nvSpPr>
            <p:cNvPr id="5" name="object 9">
              <a:extLst>
                <a:ext uri="{FF2B5EF4-FFF2-40B4-BE49-F238E27FC236}">
                  <a16:creationId xmlns:a16="http://schemas.microsoft.com/office/drawing/2014/main" xmlns="" id="{0B9A2B06-D220-4AE5-B082-D66DCC1DB0E3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xmlns="" id="{FE4B7354-8104-451D-9601-510893517C22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1D34730B-1736-49B2-94E2-29FC67633DCA}"/>
                </a:ext>
              </a:extLst>
            </p:cNvPr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xmlns="" id="{B39D7E82-3E33-47B2-869D-1444F0FE9BF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EBFD996D-797C-4872-904F-1CA475956F1B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AB1CA8-1772-494B-A654-014E77788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9" t="27832" r="8471" b="19094"/>
          <a:stretch/>
        </p:blipFill>
        <p:spPr>
          <a:xfrm>
            <a:off x="790114" y="1473036"/>
            <a:ext cx="10369118" cy="47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2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9D0532-C335-4380-9433-C56E0B853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7FEF27-62A3-4318-B24C-116212550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39"/>
            <a:ext cx="11461813" cy="546937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2. </a:t>
            </a:r>
            <a:r>
              <a:rPr lang="ru-RU" b="1" dirty="0">
                <a:solidFill>
                  <a:srgbClr val="283583"/>
                </a:solidFill>
              </a:rPr>
              <a:t>ПОРЯДОК СБОРА ЦЕН И ТАРИФОВ НА ТОВАРЫ И УСЛУГИ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9BED19-EA46-4437-A15E-AA7D26B2FF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427" t="62783" r="47209" b="17222"/>
          <a:stretch/>
        </p:blipFill>
        <p:spPr>
          <a:xfrm>
            <a:off x="0" y="1589314"/>
            <a:ext cx="4358918" cy="2702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957A18-B2FD-47E0-B019-C87243919613}"/>
              </a:ext>
            </a:extLst>
          </p:cNvPr>
          <p:cNvSpPr txBox="1"/>
          <p:nvPr/>
        </p:nvSpPr>
        <p:spPr>
          <a:xfrm>
            <a:off x="3956663" y="3033478"/>
            <a:ext cx="80431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 сокращенному перечню (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106 наименований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января по июль 2022 по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состоянию на пятницу,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1 августа 2022 года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 состоянию на понедельник, 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ECF689-038B-41F5-BEBF-DB7744BE6F51}"/>
              </a:ext>
            </a:extLst>
          </p:cNvPr>
          <p:cNvSpPr txBox="1"/>
          <p:nvPr/>
        </p:nvSpPr>
        <p:spPr>
          <a:xfrm>
            <a:off x="3940605" y="3553177"/>
            <a:ext cx="8043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 полному  перечню (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544 наименования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 состоянию на конец месяца (по графику).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товары 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услуги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цены (тарифы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которых не подвержены резким изменениям, регистрация может быть проведена на один-пять дней раньше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D53B307-7951-49AA-AECA-C3C70C51C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930" t="70353" r="20394" b="15114"/>
          <a:stretch/>
        </p:blipFill>
        <p:spPr>
          <a:xfrm>
            <a:off x="887241" y="4999021"/>
            <a:ext cx="8423668" cy="10730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C63D07-B971-4DCD-9BFB-734FC8432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49995" y="1320175"/>
            <a:ext cx="1428750" cy="1428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16D01D-A33C-4936-8C9D-0ED6E9221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66584" y="1282615"/>
            <a:ext cx="1428750" cy="1428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B5D225-83FC-4EBC-906B-6F016DD338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93546" y="1384289"/>
            <a:ext cx="1225401" cy="12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A3E9904-28F8-46A3-87A6-BC47AC687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D14760-7994-429A-9643-C39EB4E9C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754" y="536140"/>
            <a:ext cx="10458636" cy="573570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3. </a:t>
            </a:r>
            <a:r>
              <a:rPr lang="ru-RU" b="1" dirty="0">
                <a:solidFill>
                  <a:srgbClr val="283583"/>
                </a:solidFill>
              </a:rPr>
              <a:t>ОСНОВНЫЕ ТРЕБОВАНИЯ К РЕГИСТРАЦИИ ЦЕН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72CC9F-B265-4635-8D31-5B7C31176EC0}"/>
              </a:ext>
            </a:extLst>
          </p:cNvPr>
          <p:cNvSpPr txBox="1"/>
          <p:nvPr/>
        </p:nvSpPr>
        <p:spPr>
          <a:xfrm>
            <a:off x="4813937" y="3773103"/>
            <a:ext cx="43291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00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5000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СОПОСТАВИМОСТЬ</a:t>
            </a:r>
          </a:p>
          <a:p>
            <a:pPr indent="45000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6A6507-FF0F-4E2A-83D3-5E25FEAFDA80}"/>
              </a:ext>
            </a:extLst>
          </p:cNvPr>
          <p:cNvSpPr txBox="1"/>
          <p:nvPr/>
        </p:nvSpPr>
        <p:spPr>
          <a:xfrm>
            <a:off x="4871548" y="4709652"/>
            <a:ext cx="443936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00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5000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СКИДОК</a:t>
            </a:r>
          </a:p>
          <a:p>
            <a:pPr indent="45000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B75D40-8D82-42C1-97AC-3C7E44DB6D5F}"/>
              </a:ext>
            </a:extLst>
          </p:cNvPr>
          <p:cNvSpPr txBox="1"/>
          <p:nvPr/>
        </p:nvSpPr>
        <p:spPr>
          <a:xfrm>
            <a:off x="4256977" y="1706363"/>
            <a:ext cx="56707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00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50000"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ЦЕН И ИХ РАСЧЕТ</a:t>
            </a:r>
          </a:p>
          <a:p>
            <a:pPr marL="17145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31856D-DF07-45C3-BA66-4C10CC09F8B3}"/>
              </a:ext>
            </a:extLst>
          </p:cNvPr>
          <p:cNvSpPr txBox="1"/>
          <p:nvPr/>
        </p:nvSpPr>
        <p:spPr>
          <a:xfrm>
            <a:off x="4787022" y="2952655"/>
            <a:ext cx="51407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РЕПРЕЗЕНТАТИВНОСТЬ ВЫБОРКИ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15" y="2796017"/>
            <a:ext cx="713385" cy="7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34" y="3682193"/>
            <a:ext cx="951259" cy="95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58" y="4777377"/>
            <a:ext cx="705242" cy="7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Равнобедренный треугольник 15"/>
          <p:cNvSpPr/>
          <p:nvPr/>
        </p:nvSpPr>
        <p:spPr>
          <a:xfrm rot="5400000">
            <a:off x="1748916" y="1557202"/>
            <a:ext cx="831069" cy="1186542"/>
          </a:xfrm>
          <a:prstGeom prst="triangle">
            <a:avLst>
              <a:gd name="adj" fmla="val 50000"/>
            </a:avLst>
          </a:prstGeom>
          <a:solidFill>
            <a:srgbClr val="334286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1779766" y="2540672"/>
            <a:ext cx="831069" cy="1186542"/>
          </a:xfrm>
          <a:prstGeom prst="triangle">
            <a:avLst>
              <a:gd name="adj" fmla="val 50000"/>
            </a:avLst>
          </a:prstGeom>
          <a:solidFill>
            <a:srgbClr val="334286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779766" y="3564551"/>
            <a:ext cx="831069" cy="1186542"/>
          </a:xfrm>
          <a:prstGeom prst="triangle">
            <a:avLst>
              <a:gd name="adj" fmla="val 50000"/>
            </a:avLst>
          </a:prstGeom>
          <a:solidFill>
            <a:srgbClr val="334286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1779766" y="4517032"/>
            <a:ext cx="831069" cy="1186542"/>
          </a:xfrm>
          <a:prstGeom prst="triangle">
            <a:avLst>
              <a:gd name="adj" fmla="val 50000"/>
            </a:avLst>
          </a:prstGeom>
          <a:solidFill>
            <a:srgbClr val="334286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61AF386-641D-43E6-9B48-BEE40F531F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29" y="1893578"/>
            <a:ext cx="740113" cy="5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E3F37D5-DDD5-4F01-B6C8-CB06D7078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6AC908-A392-45C8-A106-AD5550E5AC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263" y="536139"/>
            <a:ext cx="11212825" cy="824575"/>
          </a:xfrm>
        </p:spPr>
        <p:txBody>
          <a:bodyPr/>
          <a:lstStyle/>
          <a:p>
            <a:r>
              <a:rPr lang="ru-RU" b="1" spc="-30" dirty="0" smtClean="0">
                <a:solidFill>
                  <a:srgbClr val="283583"/>
                </a:solidFill>
              </a:rPr>
              <a:t>4.   </a:t>
            </a:r>
            <a:r>
              <a:rPr lang="ru-RU" b="1" spc="-30" dirty="0">
                <a:solidFill>
                  <a:srgbClr val="283583"/>
                </a:solidFill>
              </a:rPr>
              <a:t>СОСТАВ НАБОРА </a:t>
            </a:r>
            <a:r>
              <a:rPr lang="ru-RU" b="1" spc="-30" dirty="0" smtClean="0">
                <a:solidFill>
                  <a:srgbClr val="283583"/>
                </a:solidFill>
              </a:rPr>
              <a:t>ТОВАРОВ (</a:t>
            </a:r>
            <a:r>
              <a:rPr lang="ru-RU" b="1" spc="-30" dirty="0">
                <a:solidFill>
                  <a:srgbClr val="283583"/>
                </a:solidFill>
              </a:rPr>
              <a:t>УСЛУГ)-ПРЕДСТАВИТЕЛЕЙ ДЛЯ НАБЛЮДЕНИЯ ЗА ПОТРЕБИТЕЛЬСКИМИ ЦЕНАМИ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E2F4B04-3568-41D6-87C0-CB986801F342}"/>
              </a:ext>
            </a:extLst>
          </p:cNvPr>
          <p:cNvGrpSpPr/>
          <p:nvPr/>
        </p:nvGrpSpPr>
        <p:grpSpPr>
          <a:xfrm>
            <a:off x="521003" y="1529261"/>
            <a:ext cx="9042097" cy="4791723"/>
            <a:chOff x="825803" y="1545677"/>
            <a:chExt cx="9042097" cy="4791723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C47C70E5-8A5D-48F7-A6C5-E16BF4840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4"/>
            <a:stretch/>
          </p:blipFill>
          <p:spPr>
            <a:xfrm>
              <a:off x="3930655" y="2884433"/>
              <a:ext cx="2567730" cy="2404306"/>
            </a:xfrm>
            <a:prstGeom prst="rect">
              <a:avLst/>
            </a:prstGeom>
          </p:spPr>
        </p:pic>
        <p:graphicFrame>
          <p:nvGraphicFramePr>
            <p:cNvPr id="6" name="Диаграмма 5">
              <a:extLst>
                <a:ext uri="{FF2B5EF4-FFF2-40B4-BE49-F238E27FC236}">
                  <a16:creationId xmlns="" xmlns:a16="http://schemas.microsoft.com/office/drawing/2014/main" id="{9E45C744-A77C-4380-BCF5-4FC2BDC0CC3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8260272"/>
                </p:ext>
              </p:extLst>
            </p:nvPr>
          </p:nvGraphicFramePr>
          <p:xfrm>
            <a:off x="2418518" y="1604706"/>
            <a:ext cx="5219918" cy="47326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A673BE36-88B9-4FF9-9503-CA5831286E55}"/>
                </a:ext>
              </a:extLst>
            </p:cNvPr>
            <p:cNvSpPr/>
            <p:nvPr/>
          </p:nvSpPr>
          <p:spPr>
            <a:xfrm>
              <a:off x="6887270" y="3194886"/>
              <a:ext cx="2980630" cy="776167"/>
            </a:xfrm>
            <a:custGeom>
              <a:avLst/>
              <a:gdLst>
                <a:gd name="connsiteX0" fmla="*/ 0 w 3444240"/>
                <a:gd name="connsiteY0" fmla="*/ 568960 h 568960"/>
                <a:gd name="connsiteX1" fmla="*/ 690880 w 3444240"/>
                <a:gd name="connsiteY1" fmla="*/ 0 h 568960"/>
                <a:gd name="connsiteX2" fmla="*/ 3444240 w 3444240"/>
                <a:gd name="connsiteY2" fmla="*/ 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240" h="568960">
                  <a:moveTo>
                    <a:pt x="0" y="568960"/>
                  </a:moveTo>
                  <a:lnTo>
                    <a:pt x="690880" y="0"/>
                  </a:lnTo>
                  <a:lnTo>
                    <a:pt x="3444240" y="0"/>
                  </a:lnTo>
                </a:path>
              </a:pathLst>
            </a:custGeom>
            <a:ln w="28575" cmpd="sng">
              <a:solidFill>
                <a:srgbClr val="E1002B"/>
              </a:solidFill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sz="3200" dirty="0">
                <a:latin typeface="Roboto Regular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3FCD3F5D-B19B-426D-819A-247721C4D609}"/>
                </a:ext>
              </a:extLst>
            </p:cNvPr>
            <p:cNvSpPr/>
            <p:nvPr/>
          </p:nvSpPr>
          <p:spPr>
            <a:xfrm flipH="1" flipV="1">
              <a:off x="825803" y="5108637"/>
              <a:ext cx="3415774" cy="770284"/>
            </a:xfrm>
            <a:custGeom>
              <a:avLst/>
              <a:gdLst>
                <a:gd name="connsiteX0" fmla="*/ 0 w 3444240"/>
                <a:gd name="connsiteY0" fmla="*/ 568960 h 568960"/>
                <a:gd name="connsiteX1" fmla="*/ 690880 w 3444240"/>
                <a:gd name="connsiteY1" fmla="*/ 0 h 568960"/>
                <a:gd name="connsiteX2" fmla="*/ 3444240 w 3444240"/>
                <a:gd name="connsiteY2" fmla="*/ 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240" h="568960">
                  <a:moveTo>
                    <a:pt x="0" y="568960"/>
                  </a:moveTo>
                  <a:lnTo>
                    <a:pt x="690880" y="0"/>
                  </a:lnTo>
                  <a:lnTo>
                    <a:pt x="3444240" y="0"/>
                  </a:lnTo>
                </a:path>
              </a:pathLst>
            </a:custGeom>
            <a:ln w="28575" cmpd="sng">
              <a:solidFill>
                <a:srgbClr val="FFC32E"/>
              </a:solidFill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sz="3200" dirty="0">
                <a:latin typeface="Roboto Regular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72A0A1FA-75AD-4292-949F-7EFB3EC2610E}"/>
                </a:ext>
              </a:extLst>
            </p:cNvPr>
            <p:cNvSpPr/>
            <p:nvPr/>
          </p:nvSpPr>
          <p:spPr>
            <a:xfrm flipH="1">
              <a:off x="829733" y="2136333"/>
              <a:ext cx="3382805" cy="474316"/>
            </a:xfrm>
            <a:custGeom>
              <a:avLst/>
              <a:gdLst>
                <a:gd name="connsiteX0" fmla="*/ 0 w 3444240"/>
                <a:gd name="connsiteY0" fmla="*/ 568960 h 568960"/>
                <a:gd name="connsiteX1" fmla="*/ 690880 w 3444240"/>
                <a:gd name="connsiteY1" fmla="*/ 0 h 568960"/>
                <a:gd name="connsiteX2" fmla="*/ 3444240 w 3444240"/>
                <a:gd name="connsiteY2" fmla="*/ 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240" h="568960">
                  <a:moveTo>
                    <a:pt x="0" y="568960"/>
                  </a:moveTo>
                  <a:lnTo>
                    <a:pt x="690880" y="0"/>
                  </a:lnTo>
                  <a:lnTo>
                    <a:pt x="3444240" y="0"/>
                  </a:lnTo>
                </a:path>
              </a:pathLst>
            </a:custGeom>
            <a:ln w="28575" cmpd="sng">
              <a:solidFill>
                <a:srgbClr val="334286"/>
              </a:solidFill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sz="3200" dirty="0">
                <a:latin typeface="Roboto Regular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3B0C7E87-FD52-4737-BC98-32681AD324B8}"/>
                </a:ext>
              </a:extLst>
            </p:cNvPr>
            <p:cNvSpPr/>
            <p:nvPr/>
          </p:nvSpPr>
          <p:spPr>
            <a:xfrm>
              <a:off x="7937903" y="2583449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E30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4631</a:t>
              </a:r>
              <a:endParaRPr lang="ru-RU" sz="14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DEE3F354-130E-4095-8E79-C25A2693F183}"/>
                </a:ext>
              </a:extLst>
            </p:cNvPr>
            <p:cNvSpPr/>
            <p:nvPr/>
          </p:nvSpPr>
          <p:spPr>
            <a:xfrm>
              <a:off x="7946146" y="2902349"/>
              <a:ext cx="17600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ценовая котировка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ADD0F15B-DE6E-4991-99D7-5A8138656770}"/>
                </a:ext>
              </a:extLst>
            </p:cNvPr>
            <p:cNvSpPr/>
            <p:nvPr/>
          </p:nvSpPr>
          <p:spPr>
            <a:xfrm>
              <a:off x="1295938" y="5209751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C3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1222</a:t>
              </a:r>
              <a:endParaRPr lang="ru-RU" sz="1400" dirty="0">
                <a:solidFill>
                  <a:srgbClr val="FFC3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33504F2A-C281-4EB5-B0B0-29DEAFCD25E2}"/>
                </a:ext>
              </a:extLst>
            </p:cNvPr>
            <p:cNvSpPr/>
            <p:nvPr/>
          </p:nvSpPr>
          <p:spPr>
            <a:xfrm>
              <a:off x="1304181" y="5581463"/>
              <a:ext cx="17917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ценовые котировки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5A31BA4-BF7B-4FE2-9FEF-039B27AE055B}"/>
                </a:ext>
              </a:extLst>
            </p:cNvPr>
            <p:cNvSpPr/>
            <p:nvPr/>
          </p:nvSpPr>
          <p:spPr>
            <a:xfrm>
              <a:off x="1304181" y="1545677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283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2775</a:t>
              </a:r>
              <a:endParaRPr lang="ru-RU" sz="140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E5C2C232-6CED-49E0-A698-E7E0DF75FFF2}"/>
                </a:ext>
              </a:extLst>
            </p:cNvPr>
            <p:cNvSpPr/>
            <p:nvPr/>
          </p:nvSpPr>
          <p:spPr>
            <a:xfrm>
              <a:off x="1312424" y="1853454"/>
              <a:ext cx="17785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ценовых котировок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EDAA7B43-BDEC-4DD4-A0B0-32704B4F9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063" y="1636621"/>
              <a:ext cx="432000" cy="432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E9CCB997-0DEE-44B7-944F-F0139FDE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947" y="2690252"/>
              <a:ext cx="432000" cy="432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D0E5BDC6-53CB-4DBB-871D-AE992D5F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55" y="5369071"/>
              <a:ext cx="432000" cy="432000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71181B5-F8A3-42B0-8785-2B566F6FEA9A}"/>
              </a:ext>
            </a:extLst>
          </p:cNvPr>
          <p:cNvSpPr/>
          <p:nvPr/>
        </p:nvSpPr>
        <p:spPr>
          <a:xfrm>
            <a:off x="8262762" y="3762393"/>
            <a:ext cx="3231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1F9E680-C71A-4971-A75B-98B183B6254F}"/>
              </a:ext>
            </a:extLst>
          </p:cNvPr>
          <p:cNvSpPr/>
          <p:nvPr/>
        </p:nvSpPr>
        <p:spPr>
          <a:xfrm>
            <a:off x="8312879" y="4410548"/>
            <a:ext cx="348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67F838-DDE0-4032-A2DE-5703EABA7D68}"/>
              </a:ext>
            </a:extLst>
          </p:cNvPr>
          <p:cNvSpPr/>
          <p:nvPr/>
        </p:nvSpPr>
        <p:spPr>
          <a:xfrm>
            <a:off x="8341053" y="5039447"/>
            <a:ext cx="891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22" name="Кольцо 27">
            <a:extLst>
              <a:ext uri="{FF2B5EF4-FFF2-40B4-BE49-F238E27FC236}">
                <a16:creationId xmlns="" xmlns:a16="http://schemas.microsoft.com/office/drawing/2014/main" id="{F7A9BE90-7BB7-450A-AB56-23305F2D1CCF}"/>
              </a:ext>
            </a:extLst>
          </p:cNvPr>
          <p:cNvSpPr/>
          <p:nvPr/>
        </p:nvSpPr>
        <p:spPr>
          <a:xfrm>
            <a:off x="7926452" y="3761802"/>
            <a:ext cx="292666" cy="292666"/>
          </a:xfrm>
          <a:prstGeom prst="donut">
            <a:avLst>
              <a:gd name="adj" fmla="val 25000"/>
            </a:avLst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ольцо 4">
            <a:extLst>
              <a:ext uri="{FF2B5EF4-FFF2-40B4-BE49-F238E27FC236}">
                <a16:creationId xmlns="" xmlns:a16="http://schemas.microsoft.com/office/drawing/2014/main" id="{9DE4F97F-74AD-4BC6-83F1-B81892D49DBD}"/>
              </a:ext>
            </a:extLst>
          </p:cNvPr>
          <p:cNvSpPr/>
          <p:nvPr/>
        </p:nvSpPr>
        <p:spPr>
          <a:xfrm>
            <a:off x="7926452" y="4418104"/>
            <a:ext cx="292666" cy="292666"/>
          </a:xfrm>
          <a:prstGeom prst="donut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ольцо 25">
            <a:extLst>
              <a:ext uri="{FF2B5EF4-FFF2-40B4-BE49-F238E27FC236}">
                <a16:creationId xmlns="" xmlns:a16="http://schemas.microsoft.com/office/drawing/2014/main" id="{9CC6EE45-ABDF-43CD-B02E-EB88B3E43F37}"/>
              </a:ext>
            </a:extLst>
          </p:cNvPr>
          <p:cNvSpPr/>
          <p:nvPr/>
        </p:nvSpPr>
        <p:spPr>
          <a:xfrm>
            <a:off x="7952899" y="5061791"/>
            <a:ext cx="292666" cy="292666"/>
          </a:xfrm>
          <a:prstGeom prst="donu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50612" y="227836"/>
            <a:ext cx="10260000" cy="121945"/>
            <a:chOff x="1439587" y="2710536"/>
            <a:chExt cx="10403789" cy="121945"/>
          </a:xfrm>
        </p:grpSpPr>
        <p:sp>
          <p:nvSpPr>
            <p:cNvPr id="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5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D6C23907-4A68-4E4B-85C4-C5B5B32F5B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40"/>
            <a:ext cx="11518390" cy="424328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5. </a:t>
            </a:r>
            <a:r>
              <a:rPr lang="ru-RU" b="1" dirty="0">
                <a:solidFill>
                  <a:srgbClr val="283583"/>
                </a:solidFill>
              </a:rPr>
              <a:t>ФОРМИРОВАНИЕ </a:t>
            </a:r>
            <a:r>
              <a:rPr lang="ru-RU" b="1" dirty="0" smtClean="0">
                <a:solidFill>
                  <a:srgbClr val="283583"/>
                </a:solidFill>
              </a:rPr>
              <a:t>ВЫБОРКИ</a:t>
            </a:r>
            <a:endParaRPr lang="ru-RU" b="1" dirty="0">
              <a:solidFill>
                <a:srgbClr val="283583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8B9ED8E-CEA1-4D22-9077-2C6051C74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3" y="2058757"/>
            <a:ext cx="718022" cy="5337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F8F2805-347C-4219-8476-4F093F768171}"/>
              </a:ext>
            </a:extLst>
          </p:cNvPr>
          <p:cNvSpPr/>
          <p:nvPr/>
        </p:nvSpPr>
        <p:spPr>
          <a:xfrm>
            <a:off x="2183231" y="2102225"/>
            <a:ext cx="4998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товаров  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6325817-0754-47AD-854C-EFB03654A92C}"/>
              </a:ext>
            </a:extLst>
          </p:cNvPr>
          <p:cNvSpPr/>
          <p:nvPr/>
        </p:nvSpPr>
        <p:spPr>
          <a:xfrm>
            <a:off x="7502408" y="2025281"/>
            <a:ext cx="925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002A"/>
                </a:solidFill>
              </a:rPr>
              <a:t>5</a:t>
            </a:r>
            <a:r>
              <a:rPr lang="ru-RU" sz="2800" b="1" dirty="0">
                <a:solidFill>
                  <a:srgbClr val="E3002A"/>
                </a:solidFill>
              </a:rPr>
              <a:t>44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5C0CED0-B995-46CB-AB44-2977F7C6F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6" y="3054997"/>
            <a:ext cx="687514" cy="48888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F11FC19-D3D2-4EE2-B909-1A25F32ADCAC}"/>
              </a:ext>
            </a:extLst>
          </p:cNvPr>
          <p:cNvSpPr/>
          <p:nvPr/>
        </p:nvSpPr>
        <p:spPr>
          <a:xfrm>
            <a:off x="2183232" y="3054997"/>
            <a:ext cx="252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города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7FE9F4A-E0DB-43BD-953A-D0DBB717D38B}"/>
              </a:ext>
            </a:extLst>
          </p:cNvPr>
          <p:cNvSpPr/>
          <p:nvPr/>
        </p:nvSpPr>
        <p:spPr>
          <a:xfrm>
            <a:off x="7772508" y="310821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E3002A"/>
                </a:solidFill>
              </a:rPr>
              <a:t>3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730DC1F-A552-433C-953A-58BC3919A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3" y="4198004"/>
            <a:ext cx="687514" cy="64633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BB11381-BA7B-4664-A0F1-19363B233B35}"/>
              </a:ext>
            </a:extLst>
          </p:cNvPr>
          <p:cNvSpPr/>
          <p:nvPr/>
        </p:nvSpPr>
        <p:spPr>
          <a:xfrm>
            <a:off x="2206437" y="4198003"/>
            <a:ext cx="478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торговли и сферы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C9644BE-73E6-4768-8C42-4AEC049C95E0}"/>
              </a:ext>
            </a:extLst>
          </p:cNvPr>
          <p:cNvSpPr/>
          <p:nvPr/>
        </p:nvSpPr>
        <p:spPr>
          <a:xfrm>
            <a:off x="2206437" y="5355352"/>
            <a:ext cx="401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ценовых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котировок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861AF386-641D-43E6-9B48-BEE40F531F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2" y="5235441"/>
            <a:ext cx="740113" cy="58222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B437685-BC22-48A3-B84F-FA5B715EAF3E}"/>
              </a:ext>
            </a:extLst>
          </p:cNvPr>
          <p:cNvSpPr/>
          <p:nvPr/>
        </p:nvSpPr>
        <p:spPr>
          <a:xfrm>
            <a:off x="7502408" y="4192717"/>
            <a:ext cx="854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002A"/>
                </a:solidFill>
              </a:rPr>
              <a:t>958</a:t>
            </a:r>
            <a:endParaRPr lang="ru-RU" sz="2800" b="1" dirty="0">
              <a:solidFill>
                <a:srgbClr val="E3002A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FC9B0B63-C98C-4171-80E6-6767A7BC3A6D}"/>
              </a:ext>
            </a:extLst>
          </p:cNvPr>
          <p:cNvSpPr/>
          <p:nvPr/>
        </p:nvSpPr>
        <p:spPr>
          <a:xfrm>
            <a:off x="7340970" y="5264714"/>
            <a:ext cx="1248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002A"/>
                </a:solidFill>
              </a:rPr>
              <a:t>8628</a:t>
            </a:r>
            <a:endParaRPr lang="ru-RU" sz="2800" b="1" dirty="0">
              <a:solidFill>
                <a:srgbClr val="E3002A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F5A44EE3-8696-48E1-963B-41E951C38525}"/>
              </a:ext>
            </a:extLst>
          </p:cNvPr>
          <p:cNvSpPr/>
          <p:nvPr/>
        </p:nvSpPr>
        <p:spPr>
          <a:xfrm>
            <a:off x="2183232" y="3369821"/>
            <a:ext cx="3848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Псков, г. Великие Луки</a:t>
            </a:r>
            <a:r>
              <a:rPr lang="ru-RU" sz="1400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Остров)</a:t>
            </a:r>
            <a:endParaRPr lang="ru-RU" sz="1400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C1877D8-819D-42E0-BE0C-271EBA6D38B6}"/>
              </a:ext>
            </a:extLst>
          </p:cNvPr>
          <p:cNvSpPr/>
          <p:nvPr/>
        </p:nvSpPr>
        <p:spPr>
          <a:xfrm>
            <a:off x="1662337" y="1390138"/>
            <a:ext cx="4755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3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РЕПРЕЗЕНТАТИВНАЯ    </a:t>
            </a:r>
            <a:r>
              <a:rPr lang="ru-RU" b="1" spc="-3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</a:t>
            </a:r>
            <a:endParaRPr lang="ru-RU"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4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50612" y="227836"/>
            <a:ext cx="10260000" cy="121945"/>
            <a:chOff x="1439587" y="2710536"/>
            <a:chExt cx="10403789" cy="121945"/>
          </a:xfrm>
        </p:grpSpPr>
        <p:sp>
          <p:nvSpPr>
            <p:cNvPr id="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5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D6C23907-4A68-4E4B-85C4-C5B5B32F5B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40"/>
            <a:ext cx="11518390" cy="424328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6. ИСТОЧНИКИ ИНФОРМАЦИИ О ПОТРЕБИТЕЛЬСКИХ ЦЕНАХ</a:t>
            </a:r>
            <a:endParaRPr lang="ru-RU" b="1" dirty="0">
              <a:solidFill>
                <a:srgbClr val="283583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F8F2805-347C-4219-8476-4F093F768171}"/>
              </a:ext>
            </a:extLst>
          </p:cNvPr>
          <p:cNvSpPr/>
          <p:nvPr/>
        </p:nvSpPr>
        <p:spPr>
          <a:xfrm>
            <a:off x="4615880" y="1481887"/>
            <a:ext cx="18625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F8F2805-347C-4219-8476-4F093F768171}"/>
              </a:ext>
            </a:extLst>
          </p:cNvPr>
          <p:cNvSpPr/>
          <p:nvPr/>
        </p:nvSpPr>
        <p:spPr>
          <a:xfrm>
            <a:off x="388719" y="2215459"/>
            <a:ext cx="235501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35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данные ФНС России – данные, получаемые </a:t>
            </a:r>
            <a:b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контрольно-кассовой техники (ККТ</a:t>
            </a:r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4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8276" y="3587241"/>
            <a:ext cx="245090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35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Государственной информационной системы маркировки товаров </a:t>
            </a:r>
            <a:endParaRPr lang="ru-RU" sz="1400" dirty="0" smtClean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МТ) в части маркированных </a:t>
            </a:r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endParaRPr lang="ru-RU" sz="14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10854" y="5114848"/>
            <a:ext cx="24509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35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данные, получаемые просеиванием веб-страниц (веб-</a:t>
            </a:r>
            <a:r>
              <a:rPr lang="ru-RU" sz="1400" dirty="0" err="1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скрейпингом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торговых организаций</a:t>
            </a:r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98023" y="3587241"/>
            <a:ext cx="245090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35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онлайн-</a:t>
            </a:r>
            <a:r>
              <a:rPr lang="ru-RU" sz="1400" dirty="0" err="1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агрегаторов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(авиа </a:t>
            </a:r>
            <a:endParaRPr lang="ru-RU" sz="1400" dirty="0" smtClean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железнодорожных билетов, туроператоров, данные на услуги связи, ЖКХ, гостиниц и  др</a:t>
            </a:r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4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85455" y="2215457"/>
            <a:ext cx="245090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35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данные, получаемые путем традиционной регистрации цен непосредственно с прилавков </a:t>
            </a:r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55343" y="1906438"/>
            <a:ext cx="2277374" cy="707366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666226" y="1906438"/>
            <a:ext cx="1618891" cy="1524819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5367297" y="1933287"/>
            <a:ext cx="1" cy="3131388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547158" y="1933287"/>
            <a:ext cx="1543755" cy="1497970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788324" y="1932318"/>
            <a:ext cx="2216989" cy="638354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2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2" y="536140"/>
            <a:ext cx="11310306" cy="895845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7.1 ОНЛАЙН НАБЛЮДЕНИЕ ЗА ПОТРЕБИТЕЛЬСКИМИ ЦЕНАМИ НА ТОВАРЫ И УСЛУГИ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1784" y="2531656"/>
            <a:ext cx="24509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35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данные, получаемые просеиванием веб-страниц (веб-</a:t>
            </a:r>
            <a:r>
              <a:rPr lang="ru-RU" sz="1400" dirty="0" err="1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скрейпингом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торговых </a:t>
            </a:r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1784" y="4285247"/>
            <a:ext cx="245090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835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онлайн-</a:t>
            </a:r>
            <a:r>
              <a:rPr lang="ru-RU" sz="1400" dirty="0" err="1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агрегаторов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(авиа </a:t>
            </a:r>
            <a:endParaRPr lang="ru-RU" sz="1400" dirty="0" smtClean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железнодорожных билетов, туроператоров, данные на услуги связи, ЖКХ, гостиниц и  др</a:t>
            </a:r>
            <a:r>
              <a:rPr lang="ru-RU" sz="1400" dirty="0" smtClean="0">
                <a:solidFill>
                  <a:srgbClr val="6B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400" dirty="0">
              <a:solidFill>
                <a:srgbClr val="6B6B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4318078" y="3263762"/>
            <a:ext cx="1894668" cy="1856709"/>
          </a:xfrm>
          <a:prstGeom prst="downArrow">
            <a:avLst/>
          </a:prstGeom>
          <a:solidFill>
            <a:srgbClr val="529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00450" y="2492091"/>
            <a:ext cx="480059" cy="34000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F8F2805-347C-4219-8476-4F093F768171}"/>
              </a:ext>
            </a:extLst>
          </p:cNvPr>
          <p:cNvSpPr/>
          <p:nvPr/>
        </p:nvSpPr>
        <p:spPr>
          <a:xfrm>
            <a:off x="5641674" y="1497922"/>
            <a:ext cx="641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НАБЛЮДЕНИЯ ЗА ПОТРЕБИТЕЛЬСКИМИ ЦЕНАМИ</a:t>
            </a:r>
          </a:p>
          <a:p>
            <a:r>
              <a:rPr lang="ru-RU" sz="12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ПРОЦЕНТАХ</a:t>
            </a:r>
            <a:endParaRPr lang="ru-RU" sz="12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856122"/>
              </p:ext>
            </p:extLst>
          </p:nvPr>
        </p:nvGraphicFramePr>
        <p:xfrm>
          <a:off x="6340415" y="1949570"/>
          <a:ext cx="4942936" cy="394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101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10088</TotalTime>
  <Words>1119</Words>
  <Application>Microsoft Office PowerPoint</Application>
  <PresentationFormat>Произвольный</PresentationFormat>
  <Paragraphs>154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Павлова Ольга Александровна</cp:lastModifiedBy>
  <cp:revision>911</cp:revision>
  <cp:lastPrinted>2022-02-21T05:32:15Z</cp:lastPrinted>
  <dcterms:created xsi:type="dcterms:W3CDTF">2020-03-31T09:31:17Z</dcterms:created>
  <dcterms:modified xsi:type="dcterms:W3CDTF">2022-12-13T15:20:09Z</dcterms:modified>
</cp:coreProperties>
</file>